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Nuni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Nuni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Nunito-italic.fntdata"/><Relationship Id="rId16" Type="http://schemas.openxmlformats.org/officeDocument/2006/relationships/slide" Target="slides/slide11.xml"/><Relationship Id="rId38" Type="http://schemas.openxmlformats.org/officeDocument/2006/relationships/font" Target="fonts/Nuni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ffc25c378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ffc25c378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ffc25c378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ffc25c378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ffc25c37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ffc25c37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59488034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359488034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ffc25c378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ffc25c378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ffc25c37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2ffc25c37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ffc25c37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ffc25c37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ffc25c378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2ffc25c37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ffc25c378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ffc25c37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ffc25c378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ffc25c378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ffc25c378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ffc25c378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ffc25c378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ffc25c378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ffc25c37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ffc25c37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ffc25c37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ffc25c37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ffc25c37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2ffc25c37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ffc25c37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2ffc25c37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359488034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359488034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59488034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59488034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59488034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59488034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59488034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59488034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59488034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59488034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ffc25c378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ffc25c378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59488034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359488034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59488034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59488034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ffc25c378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ffc25c37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ffc25c378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ffc25c378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ffc25c378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ffc25c378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ffc25c378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2ffc25c378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ffc25c378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ffc25c378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ffc25c378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ffc25c378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6.jpg"/><Relationship Id="rId5" Type="http://schemas.openxmlformats.org/officeDocument/2006/relationships/image" Target="../media/image12.jpg"/><Relationship Id="rId6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51.jpg"/><Relationship Id="rId7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Relationship Id="rId4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g"/><Relationship Id="rId4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g"/><Relationship Id="rId4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Relationship Id="rId4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5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7.jpg"/><Relationship Id="rId5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5.jpg"/><Relationship Id="rId6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Erasmus+ 7 mobilit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 pololetí 2021/2022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Z. Šteklová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01051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5851" y="152400"/>
            <a:ext cx="4385751" cy="246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24150"/>
            <a:ext cx="4030136" cy="22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4936" y="2771785"/>
            <a:ext cx="3945452" cy="2219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>
            <p:ph type="title"/>
          </p:nvPr>
        </p:nvSpPr>
        <p:spPr>
          <a:xfrm>
            <a:off x="819150" y="505125"/>
            <a:ext cx="7505700" cy="8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ze stínování</a:t>
            </a:r>
            <a:endParaRPr/>
          </a:p>
        </p:txBody>
      </p:sp>
      <p:sp>
        <p:nvSpPr>
          <p:cNvPr id="197" name="Google Shape;197;p23"/>
          <p:cNvSpPr txBox="1"/>
          <p:nvPr>
            <p:ph idx="1" type="body"/>
          </p:nvPr>
        </p:nvSpPr>
        <p:spPr>
          <a:xfrm>
            <a:off x="819150" y="1098600"/>
            <a:ext cx="7749000" cy="3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používají jen interaktivní učebnice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v mnohem větší míře na hodinách využívají počítače, mobily, program canva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pokračují z on-line výuky v zadávání učiva přes google classroom, cvičení, videa, posílají v QR kódech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dohledy nad žáky na chodbách vykonávají uklízečky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škola využívá služeb ochranky (1 před vchodem do školy, 1 na chodbě)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vyučování každý den do 17:00 (kromě středy-vyuč. končí ve 13:00, ne pro učitele – on-line schůze)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školní rok rozdělen na 3 období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známky se nezadávají do počítače, rodiče se musí přijít zeptat, po 3 měsících se vyvěšují závěrečné známky všech žáků na chodbě školy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známkování na nižším stupni 1-5 (5 nejlepší), na vyšším stupni 1-20 (20 nejlepší, pokud žák má ze 3 přemětů méně než 10 – propadá a musí si zapsat jiné předměty)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integrace studentů i s těžkým postižením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multikulturní třídy (imigranti z Brazílie, Kanady, Německa…)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 sz="1400"/>
              <a:t>zapojení školy do mnoha různých projektů Erasmus +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3173025" y="428775"/>
            <a:ext cx="2644800" cy="3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Iveta Rozmušová - jazykový kurz angličtiny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Dublin, Irsko - 25. - 29. 4. 2022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73" y="500050"/>
            <a:ext cx="2262200" cy="40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472" y="687925"/>
            <a:ext cx="2119301" cy="3767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50" y="377975"/>
            <a:ext cx="2507101" cy="44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075" y="377975"/>
            <a:ext cx="2416302" cy="429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>
            <p:ph type="title"/>
          </p:nvPr>
        </p:nvSpPr>
        <p:spPr>
          <a:xfrm>
            <a:off x="819150" y="497725"/>
            <a:ext cx="75057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jazykového kurzu</a:t>
            </a:r>
            <a:endParaRPr/>
          </a:p>
        </p:txBody>
      </p:sp>
      <p:sp>
        <p:nvSpPr>
          <p:cNvPr id="218" name="Google Shape;218;p2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na kurzu nikdo nemluvil česky!!!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byla to hrozná dřina, musela jsem mluvit jen anglicky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dokážu se domluvit s řidičem autobusu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zvládnu si sama koupit permanentku na autobus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mám novou neodbytnou kamarádku Pascalle z Francie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cs" sz="1600"/>
              <a:t>mám certifkát - jazyková úroveň A2</a:t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type="title"/>
          </p:nvPr>
        </p:nvSpPr>
        <p:spPr>
          <a:xfrm>
            <a:off x="819150" y="482025"/>
            <a:ext cx="7505700" cy="10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Naďa Prokopová - jazykový kurz angličtiny- Malta - 2. - 6. 5. 2022</a:t>
            </a:r>
            <a:endParaRPr/>
          </a:p>
        </p:txBody>
      </p:sp>
      <p:sp>
        <p:nvSpPr>
          <p:cNvPr id="224" name="Google Shape;224;p2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322050"/>
            <a:ext cx="2602799" cy="34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2250" y="1800200"/>
            <a:ext cx="4069752" cy="304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4303475" y="517775"/>
            <a:ext cx="4347900" cy="7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Nadi spolužák z Japonska</a:t>
            </a:r>
            <a:endParaRPr/>
          </a:p>
        </p:txBody>
      </p:sp>
      <p:sp>
        <p:nvSpPr>
          <p:cNvPr id="232" name="Google Shape;232;p2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 txBox="1"/>
          <p:nvPr/>
        </p:nvSpPr>
        <p:spPr>
          <a:xfrm>
            <a:off x="5971125" y="4675575"/>
            <a:ext cx="619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52" y="474850"/>
            <a:ext cx="3137499" cy="4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150" y="1079775"/>
            <a:ext cx="4941224" cy="369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00" y="563900"/>
            <a:ext cx="4464524" cy="33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424" y="152400"/>
            <a:ext cx="4103176" cy="306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44952" cy="407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752" y="152400"/>
            <a:ext cx="3241847" cy="433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44776" cy="272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950" y="83725"/>
            <a:ext cx="3828324" cy="286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31524"/>
            <a:ext cx="2619587" cy="19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4387" y="3100199"/>
            <a:ext cx="2527520" cy="189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4307" y="3100199"/>
            <a:ext cx="2527520" cy="189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458400" y="362425"/>
            <a:ext cx="5010600" cy="12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Magda Durná - metodický kurz NJ - Vídeň, Rakousko - 11.-15.4.2022</a:t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775" y="229000"/>
            <a:ext cx="2537726" cy="45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550" y="1782250"/>
            <a:ext cx="3970248" cy="295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jazykového kurzu</a:t>
            </a:r>
            <a:endParaRPr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rozumím všem cizincům kromě Japonců :)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všude se domluvím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všechno najdu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Vláďa to doma taky sám zvládl :)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s" sz="2000"/>
              <a:t>mám certifikát z kurzu - jazyk. úroveň A1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title"/>
          </p:nvPr>
        </p:nvSpPr>
        <p:spPr>
          <a:xfrm>
            <a:off x="3653050" y="487700"/>
            <a:ext cx="4929300" cy="1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Vláďa Rozhon</a:t>
            </a:r>
            <a:r>
              <a:rPr lang="cs"/>
              <a:t> - jazykový kurz angličtiny- Malta - 9.-13. 5. 2022</a:t>
            </a:r>
            <a:endParaRPr/>
          </a:p>
        </p:txBody>
      </p:sp>
      <p:sp>
        <p:nvSpPr>
          <p:cNvPr id="268" name="Google Shape;268;p3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25" y="337700"/>
            <a:ext cx="3126214" cy="41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7450" y="1742000"/>
            <a:ext cx="4142623" cy="31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050"/>
            <a:ext cx="4680099" cy="351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99" y="152400"/>
            <a:ext cx="4159099" cy="311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jazykového kurzu</a:t>
            </a:r>
            <a:endParaRPr/>
          </a:p>
        </p:txBody>
      </p:sp>
      <p:sp>
        <p:nvSpPr>
          <p:cNvPr id="282" name="Google Shape;282;p3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cs" sz="1700"/>
              <a:t>i řidič z Malty může bloudit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cs" sz="1700"/>
              <a:t>nejdříve jsem jen poslouchal, postupně jsem se rozmluvil a pak už jsem musel balit :)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cs" sz="1700"/>
              <a:t>zmapoval jsem celý ostrov :)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cs" sz="1700"/>
              <a:t>mám certifikát jazyková úroveň A2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6091725" y="276200"/>
            <a:ext cx="2663700" cy="43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Lada Zavázalová - Portugalsko - Universita Algarve Faro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metodický kurz Milage Learn+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2.-6.6.2022</a:t>
            </a:r>
            <a:endParaRPr/>
          </a:p>
        </p:txBody>
      </p:sp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75" y="276200"/>
            <a:ext cx="5928452" cy="444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48" y="313750"/>
            <a:ext cx="3387000" cy="45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550" y="489850"/>
            <a:ext cx="5177677" cy="388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49" y="249475"/>
            <a:ext cx="3417924" cy="455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652" y="1203525"/>
            <a:ext cx="4804250" cy="360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24" y="224525"/>
            <a:ext cx="3417600" cy="455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450" y="216788"/>
            <a:ext cx="3532449" cy="470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74" y="297875"/>
            <a:ext cx="3410799" cy="454775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/>
        </p:nvSpPr>
        <p:spPr>
          <a:xfrm>
            <a:off x="5663125" y="4505800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399" y="252650"/>
            <a:ext cx="3478650" cy="46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075" y="479225"/>
            <a:ext cx="2905125" cy="42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/>
          <p:nvPr>
            <p:ph type="title"/>
          </p:nvPr>
        </p:nvSpPr>
        <p:spPr>
          <a:xfrm>
            <a:off x="819150" y="474700"/>
            <a:ext cx="75057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kurzu</a:t>
            </a:r>
            <a:endParaRPr/>
          </a:p>
        </p:txBody>
      </p:sp>
      <p:sp>
        <p:nvSpPr>
          <p:cNvPr id="325" name="Google Shape;325;p41"/>
          <p:cNvSpPr txBox="1"/>
          <p:nvPr>
            <p:ph idx="1" type="body"/>
          </p:nvPr>
        </p:nvSpPr>
        <p:spPr>
          <a:xfrm>
            <a:off x="819150" y="1434000"/>
            <a:ext cx="7505700" cy="30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jediná účastnice kurzu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první účastnice kurzu z České republiky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seznámení se zcela novou inovativní vzdělávací digitální platformou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800"/>
              <a:t>MILAGE LEARN+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návštěva střední školy a účast na slavnostním předávání certifikátů studentům, kteří s touto platformou pracovali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/>
              <a:t>těšíme se na proškolení!!!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>
            <p:ph type="title"/>
          </p:nvPr>
        </p:nvSpPr>
        <p:spPr>
          <a:xfrm>
            <a:off x="819150" y="454275"/>
            <a:ext cx="7505700" cy="9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metodického kurzu</a:t>
            </a:r>
            <a:endParaRPr/>
          </a:p>
        </p:txBody>
      </p:sp>
      <p:sp>
        <p:nvSpPr>
          <p:cNvPr id="143" name="Google Shape;143;p15"/>
          <p:cNvSpPr txBox="1"/>
          <p:nvPr>
            <p:ph idx="1" type="body"/>
          </p:nvPr>
        </p:nvSpPr>
        <p:spPr>
          <a:xfrm>
            <a:off x="819150" y="1319925"/>
            <a:ext cx="7505700" cy="31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kurz didakticky ne dobře zvládnutý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místo kurzu pro C1/C2 (nedostatek účastníků), kurz s jazyk. úrovní B1/B2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chyběly aktivity na zavádění clil aktivit do výuky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témata obsahově nevhodně zvolená vzhledem k jazyk. schopnostem účastníků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kulturní aktivity ve Vídni vyvážily nedostatky s organizací kurzu</a:t>
            </a:r>
            <a:endParaRPr sz="2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2"/>
          <p:cNvSpPr txBox="1"/>
          <p:nvPr>
            <p:ph type="title"/>
          </p:nvPr>
        </p:nvSpPr>
        <p:spPr>
          <a:xfrm>
            <a:off x="819150" y="413450"/>
            <a:ext cx="7505700" cy="13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Rosťa Gondík -metodický kurz v NJ - Aplikovaná fyzika, Mnichov, Německo 13. - 17.6.2022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postřehy z kurzu</a:t>
            </a:r>
            <a:endParaRPr/>
          </a:p>
        </p:txBody>
      </p:sp>
      <p:sp>
        <p:nvSpPr>
          <p:cNvPr id="336" name="Google Shape;336;p43"/>
          <p:cNvSpPr txBox="1"/>
          <p:nvPr>
            <p:ph idx="1" type="body"/>
          </p:nvPr>
        </p:nvSpPr>
        <p:spPr>
          <a:xfrm>
            <a:off x="819150" y="1434000"/>
            <a:ext cx="7505700" cy="30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po překonání počátečních peripetiích nakonec spokojenost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úplně jiný styl výuky (jako u maturity)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pořád musím mluvit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škola supr, ale je to nářez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už chápu, proč to u nás jde tak ztuha, úplně jiný přístup ke vzdělání a k životu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" sz="2100"/>
              <a:t>cenná sebereflexe: </a:t>
            </a:r>
            <a:r>
              <a:rPr lang="cs" sz="2100">
                <a:solidFill>
                  <a:srgbClr val="FF0000"/>
                </a:solidFill>
              </a:rPr>
              <a:t>Zestárnul jsem a zlenivěl. Je to tu motivující, získávám chuť zase něco dělat, ne jen čekat na důchod</a:t>
            </a:r>
            <a:endParaRPr sz="2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819150" y="516575"/>
            <a:ext cx="7505700" cy="9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Zuzana Šteklová - Job Shadowing - stínování,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Valenꞔa - Portugalsko - 20. - 22.4.2022</a:t>
            </a:r>
            <a:endParaRPr/>
          </a:p>
        </p:txBody>
      </p:sp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75" y="1494600"/>
            <a:ext cx="4351995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202" y="1572950"/>
            <a:ext cx="2615173" cy="319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01056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856" y="600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725" y="2631750"/>
            <a:ext cx="4030136" cy="226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8225"/>
            <a:ext cx="2684750" cy="47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450" y="285600"/>
            <a:ext cx="4642749" cy="261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575" y="3049549"/>
            <a:ext cx="3451648" cy="194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82548" cy="257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348" y="152400"/>
            <a:ext cx="4104253" cy="23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7348" y="2613443"/>
            <a:ext cx="4104253" cy="23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075" y="2864475"/>
            <a:ext cx="3748669" cy="2108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