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7" r:id="rId4"/>
    <p:sldId id="259" r:id="rId5"/>
    <p:sldId id="260" r:id="rId6"/>
    <p:sldId id="261" r:id="rId7"/>
    <p:sldId id="262" r:id="rId8"/>
    <p:sldId id="264" r:id="rId9"/>
    <p:sldId id="265" r:id="rId10"/>
    <p:sldId id="266"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09475B-D230-4276-9EC7-960901945DB2}"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909475B-D230-4276-9EC7-960901945DB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7909475B-D230-4276-9EC7-960901945DB2}"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7909475B-D230-4276-9EC7-960901945DB2}"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09475B-D230-4276-9EC7-960901945DB2}"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020D9203-DA9C-4C8F-9CC0-3E5EBF9C809A}" type="datetimeFigureOut">
              <a:rPr lang="cs-CZ" smtClean="0"/>
              <a:pPr/>
              <a:t>29.05.2022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909475B-D230-4276-9EC7-960901945DB2}"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7909475B-D230-4276-9EC7-960901945DB2}"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7909475B-D230-4276-9EC7-960901945DB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09475B-D230-4276-9EC7-960901945DB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09475B-D230-4276-9EC7-960901945DB2}"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020D9203-DA9C-4C8F-9CC0-3E5EBF9C809A}" type="datetimeFigureOut">
              <a:rPr lang="cs-CZ" smtClean="0"/>
              <a:pPr/>
              <a:t>29.05.2022</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7909475B-D230-4276-9EC7-960901945DB2}"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020D9203-DA9C-4C8F-9CC0-3E5EBF9C809A}" type="datetimeFigureOut">
              <a:rPr lang="cs-CZ" smtClean="0"/>
              <a:pPr/>
              <a:t>29.05.2022</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20D9203-DA9C-4C8F-9CC0-3E5EBF9C809A}" type="datetimeFigureOut">
              <a:rPr lang="cs-CZ" smtClean="0"/>
              <a:pPr/>
              <a:t>29.05.2022</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09475B-D230-4276-9EC7-960901945DB2}"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dzs.cz/jak-si-podat-zadost-o-projekt-akreditaci-v-programu-erasmu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ebgate.ec.europa.eu/erasmus-esc/index/organisations/search-for-an-organisatio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354442" y="5013176"/>
            <a:ext cx="5114778" cy="1296144"/>
          </a:xfrm>
        </p:spPr>
        <p:txBody>
          <a:bodyPr/>
          <a:lstStyle/>
          <a:p>
            <a:r>
              <a:rPr lang="cs-CZ" dirty="0" smtClean="0"/>
              <a:t>Zuzana </a:t>
            </a:r>
            <a:r>
              <a:rPr lang="cs-CZ" dirty="0" err="1" smtClean="0"/>
              <a:t>Šteklová</a:t>
            </a:r>
            <a:endParaRPr lang="cs-CZ" dirty="0"/>
          </a:p>
        </p:txBody>
      </p:sp>
      <p:sp>
        <p:nvSpPr>
          <p:cNvPr id="2" name="Nadpis 1"/>
          <p:cNvSpPr>
            <a:spLocks noGrp="1"/>
          </p:cNvSpPr>
          <p:nvPr>
            <p:ph type="ctrTitle"/>
          </p:nvPr>
        </p:nvSpPr>
        <p:spPr/>
        <p:txBody>
          <a:bodyPr>
            <a:normAutofit fontScale="90000"/>
          </a:bodyPr>
          <a:lstStyle/>
          <a:p>
            <a:pPr algn="ctr"/>
            <a:r>
              <a:rPr lang="cs-CZ" sz="6000" dirty="0" err="1" smtClean="0"/>
              <a:t>Erasmus</a:t>
            </a:r>
            <a:r>
              <a:rPr lang="cs-CZ" sz="6000" dirty="0" smtClean="0"/>
              <a:t> + </a:t>
            </a:r>
            <a:br>
              <a:rPr lang="cs-CZ" sz="6000" dirty="0" smtClean="0"/>
            </a:br>
            <a:r>
              <a:rPr lang="cs-CZ" sz="6000" dirty="0" smtClean="0"/>
              <a:t>KA1</a:t>
            </a:r>
            <a:endParaRPr lang="cs-CZ"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PŘEHLED MOBILIT,</a:t>
            </a:r>
            <a:br>
              <a:rPr lang="cs-CZ" dirty="0" smtClean="0"/>
            </a:br>
            <a:r>
              <a:rPr lang="cs-CZ" dirty="0" smtClean="0"/>
              <a:t>ROZPOČET</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1368426" y="2743200"/>
            <a:ext cx="6480174" cy="3350096"/>
          </a:xfrm>
        </p:spPr>
        <p:txBody>
          <a:bodyPr>
            <a:normAutofit/>
          </a:bodyPr>
          <a:lstStyle/>
          <a:p>
            <a:pPr algn="l"/>
            <a:r>
              <a:rPr lang="cs-CZ" sz="2000" dirty="0" smtClean="0"/>
              <a:t>Cíl</a:t>
            </a:r>
            <a:r>
              <a:rPr lang="cs-CZ" sz="2000" b="0" dirty="0" smtClean="0"/>
              <a:t> -   podpořit profesní rozvoj osob pracujících v oblasti vzdělávání absolvováním </a:t>
            </a:r>
          </a:p>
          <a:p>
            <a:pPr algn="l">
              <a:buFont typeface="Arial" pitchFamily="34" charset="0"/>
              <a:buChar char="•"/>
            </a:pPr>
            <a:r>
              <a:rPr lang="cs-CZ" sz="2000" b="0" dirty="0" smtClean="0"/>
              <a:t> </a:t>
            </a:r>
            <a:r>
              <a:rPr lang="cs-CZ" sz="2000" dirty="0" smtClean="0"/>
              <a:t>výukového pobytu</a:t>
            </a:r>
          </a:p>
          <a:p>
            <a:pPr algn="l">
              <a:buFont typeface="Arial" pitchFamily="34" charset="0"/>
              <a:buChar char="•"/>
            </a:pPr>
            <a:r>
              <a:rPr lang="cs-CZ" sz="2000" b="0" dirty="0" smtClean="0"/>
              <a:t> </a:t>
            </a:r>
            <a:r>
              <a:rPr lang="cs-CZ" sz="2000" dirty="0" smtClean="0"/>
              <a:t>vzdělávacího kurzu</a:t>
            </a:r>
          </a:p>
          <a:p>
            <a:pPr algn="l">
              <a:buFont typeface="Arial" pitchFamily="34" charset="0"/>
              <a:buChar char="•"/>
            </a:pPr>
            <a:r>
              <a:rPr lang="cs-CZ" sz="2000" b="0" dirty="0" smtClean="0"/>
              <a:t> </a:t>
            </a:r>
            <a:r>
              <a:rPr lang="cs-CZ" sz="2000" dirty="0" smtClean="0"/>
              <a:t>stínováním nebo stáží v zahraniční partnerské organizaci</a:t>
            </a:r>
            <a:r>
              <a:rPr lang="cs-CZ" sz="2000" b="0" dirty="0" smtClean="0"/>
              <a:t>.</a:t>
            </a:r>
            <a:endParaRPr lang="cs-CZ" sz="2000" dirty="0"/>
          </a:p>
        </p:txBody>
      </p:sp>
      <p:sp>
        <p:nvSpPr>
          <p:cNvPr id="3" name="Nadpis 2"/>
          <p:cNvSpPr>
            <a:spLocks noGrp="1"/>
          </p:cNvSpPr>
          <p:nvPr>
            <p:ph type="title"/>
          </p:nvPr>
        </p:nvSpPr>
        <p:spPr/>
        <p:txBody>
          <a:bodyPr>
            <a:normAutofit fontScale="90000"/>
          </a:bodyPr>
          <a:lstStyle/>
          <a:p>
            <a:r>
              <a:rPr lang="cs-CZ" dirty="0" smtClean="0"/>
              <a:t>Aktivita KA1</a:t>
            </a:r>
            <a:br>
              <a:rPr lang="cs-CZ" dirty="0" smtClean="0"/>
            </a:br>
            <a:r>
              <a:rPr lang="cs-CZ" dirty="0" smtClean="0"/>
              <a:t>projekt mobility osob</a:t>
            </a:r>
            <a:br>
              <a:rPr lang="cs-CZ" dirty="0" smtClean="0"/>
            </a:br>
            <a:r>
              <a:rPr lang="cs-CZ" dirty="0" smtClean="0"/>
              <a:t>vzdělávání dospělých</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sz="6600" dirty="0" smtClean="0"/>
              <a:t>JAK ZAČÍT?</a:t>
            </a:r>
            <a:endParaRPr lang="cs-CZ" sz="6600" dirty="0"/>
          </a:p>
        </p:txBody>
      </p:sp>
      <p:sp>
        <p:nvSpPr>
          <p:cNvPr id="6" name="Zástupný symbol pro text 5"/>
          <p:cNvSpPr>
            <a:spLocks noGrp="1"/>
          </p:cNvSpPr>
          <p:nvPr>
            <p:ph type="body" idx="1"/>
          </p:nvPr>
        </p:nvSpPr>
        <p:spPr>
          <a:xfrm>
            <a:off x="1368426" y="2743200"/>
            <a:ext cx="6480174" cy="2990056"/>
          </a:xfrm>
        </p:spPr>
        <p:txBody>
          <a:bodyPr>
            <a:normAutofit/>
          </a:bodyPr>
          <a:lstStyle/>
          <a:p>
            <a:pPr algn="l">
              <a:buFont typeface="Arial" pitchFamily="34" charset="0"/>
              <a:buChar char="•"/>
            </a:pPr>
            <a:r>
              <a:rPr lang="cs-CZ" sz="3200" dirty="0" smtClean="0"/>
              <a:t> Podpora vedení?</a:t>
            </a:r>
          </a:p>
          <a:p>
            <a:pPr algn="l">
              <a:buFont typeface="Arial" pitchFamily="34" charset="0"/>
              <a:buChar char="•"/>
            </a:pPr>
            <a:r>
              <a:rPr lang="cs-CZ" sz="3200" dirty="0" smtClean="0"/>
              <a:t> KDO?</a:t>
            </a:r>
          </a:p>
          <a:p>
            <a:pPr algn="l">
              <a:buFont typeface="Arial" pitchFamily="34" charset="0"/>
              <a:buChar char="•"/>
            </a:pPr>
            <a:r>
              <a:rPr lang="cs-CZ" sz="3200" dirty="0" smtClean="0"/>
              <a:t> PRO KOHO?</a:t>
            </a:r>
          </a:p>
          <a:p>
            <a:pPr algn="l">
              <a:buFont typeface="Arial" pitchFamily="34" charset="0"/>
              <a:buChar char="•"/>
            </a:pPr>
            <a:r>
              <a:rPr lang="cs-CZ" sz="3200" dirty="0" smtClean="0"/>
              <a:t> účetní?</a:t>
            </a:r>
          </a:p>
          <a:p>
            <a:pPr algn="l">
              <a:buFont typeface="Arial" pitchFamily="34" charset="0"/>
              <a:buChar char="•"/>
            </a:pPr>
            <a:r>
              <a:rPr lang="cs-CZ" sz="3200" dirty="0" smtClean="0"/>
              <a:t> </a:t>
            </a:r>
            <a:r>
              <a:rPr lang="cs-CZ" sz="3200" dirty="0" err="1" smtClean="0"/>
              <a:t>erasmus</a:t>
            </a:r>
            <a:r>
              <a:rPr lang="cs-CZ" sz="3200" dirty="0" smtClean="0"/>
              <a:t> team?</a:t>
            </a:r>
            <a:endParaRPr lang="cs-CZ"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1368426" y="2743200"/>
            <a:ext cx="6480174" cy="3134072"/>
          </a:xfrm>
        </p:spPr>
        <p:txBody>
          <a:bodyPr/>
          <a:lstStyle/>
          <a:p>
            <a:pPr algn="l">
              <a:buFont typeface="Arial" pitchFamily="34" charset="0"/>
              <a:buChar char="•"/>
            </a:pPr>
            <a:r>
              <a:rPr lang="cs-CZ" sz="2800" dirty="0" smtClean="0"/>
              <a:t> DO 2027</a:t>
            </a:r>
          </a:p>
          <a:p>
            <a:pPr algn="l">
              <a:buFont typeface="Arial" pitchFamily="34" charset="0"/>
              <a:buChar char="•"/>
            </a:pPr>
            <a:r>
              <a:rPr lang="cs-CZ" dirty="0" smtClean="0"/>
              <a:t> </a:t>
            </a:r>
            <a:r>
              <a:rPr lang="cs-CZ" sz="2000" dirty="0" smtClean="0"/>
              <a:t>PLÁN ERASMUS</a:t>
            </a:r>
          </a:p>
          <a:p>
            <a:pPr algn="l">
              <a:buFont typeface="Arial" pitchFamily="34" charset="0"/>
              <a:buChar char="•"/>
            </a:pPr>
            <a:r>
              <a:rPr lang="cs-CZ" dirty="0" smtClean="0">
                <a:hlinkClick r:id="rId2"/>
              </a:rPr>
              <a:t>Jak si podat žádost o projekt a akreditaci v programu </a:t>
            </a:r>
            <a:r>
              <a:rPr lang="cs-CZ" dirty="0" err="1" smtClean="0">
                <a:hlinkClick r:id="rId2"/>
              </a:rPr>
              <a:t>Erasmus</a:t>
            </a:r>
            <a:r>
              <a:rPr lang="cs-CZ" dirty="0" smtClean="0">
                <a:hlinkClick r:id="rId2"/>
              </a:rPr>
              <a:t>+? | Dům zahraniční spolupráce (</a:t>
            </a:r>
            <a:r>
              <a:rPr lang="cs-CZ" dirty="0" err="1" smtClean="0">
                <a:hlinkClick r:id="rId2"/>
              </a:rPr>
              <a:t>dzs.cz</a:t>
            </a:r>
            <a:r>
              <a:rPr lang="cs-CZ" dirty="0" smtClean="0">
                <a:hlinkClick r:id="rId2"/>
              </a:rPr>
              <a:t>)</a:t>
            </a:r>
            <a:endParaRPr lang="cs-CZ" dirty="0" smtClean="0"/>
          </a:p>
          <a:p>
            <a:pPr algn="l">
              <a:buFont typeface="Arial" pitchFamily="34" charset="0"/>
              <a:buChar char="•"/>
            </a:pPr>
            <a:r>
              <a:rPr lang="cs-CZ" dirty="0" smtClean="0"/>
              <a:t>   INKLUZE A DIVERZITA</a:t>
            </a:r>
          </a:p>
          <a:p>
            <a:pPr algn="l">
              <a:buFont typeface="Arial" pitchFamily="34" charset="0"/>
              <a:buChar char="•"/>
            </a:pPr>
            <a:r>
              <a:rPr lang="cs-CZ" dirty="0" smtClean="0"/>
              <a:t>  UDRŽITELNOST</a:t>
            </a:r>
          </a:p>
          <a:p>
            <a:pPr algn="l">
              <a:buFont typeface="Arial" pitchFamily="34" charset="0"/>
              <a:buChar char="•"/>
            </a:pPr>
            <a:r>
              <a:rPr lang="cs-CZ" dirty="0" smtClean="0"/>
              <a:t>  DIGITALIZACE</a:t>
            </a:r>
          </a:p>
          <a:p>
            <a:pPr algn="l">
              <a:buFont typeface="Arial" pitchFamily="34" charset="0"/>
              <a:buChar char="•"/>
            </a:pPr>
            <a:r>
              <a:rPr lang="cs-CZ" dirty="0" smtClean="0"/>
              <a:t>  PARTICIPACE</a:t>
            </a:r>
          </a:p>
          <a:p>
            <a:pPr algn="l">
              <a:buFont typeface="Arial" pitchFamily="34" charset="0"/>
              <a:buChar char="•"/>
            </a:pPr>
            <a:endParaRPr lang="cs-CZ" dirty="0"/>
          </a:p>
        </p:txBody>
      </p:sp>
      <p:sp>
        <p:nvSpPr>
          <p:cNvPr id="3" name="Nadpis 2"/>
          <p:cNvSpPr>
            <a:spLocks noGrp="1"/>
          </p:cNvSpPr>
          <p:nvPr>
            <p:ph type="title"/>
          </p:nvPr>
        </p:nvSpPr>
        <p:spPr/>
        <p:txBody>
          <a:bodyPr>
            <a:noAutofit/>
          </a:bodyPr>
          <a:lstStyle/>
          <a:p>
            <a:r>
              <a:rPr lang="cs-CZ" sz="6000" dirty="0" smtClean="0"/>
              <a:t>JAK ZÍSKAT AKREDITACI</a:t>
            </a:r>
            <a:endParaRPr lang="cs-CZ"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pPr algn="l"/>
            <a:r>
              <a:rPr lang="cs-CZ" dirty="0" smtClean="0">
                <a:latin typeface="Arial Black" pitchFamily="34" charset="0"/>
              </a:rPr>
              <a:t> 2 – 365 dní</a:t>
            </a:r>
            <a:endParaRPr lang="cs-CZ" dirty="0">
              <a:latin typeface="Arial Black" pitchFamily="34" charset="0"/>
            </a:endParaRPr>
          </a:p>
        </p:txBody>
      </p:sp>
      <p:sp>
        <p:nvSpPr>
          <p:cNvPr id="3" name="Nadpis 2"/>
          <p:cNvSpPr>
            <a:spLocks noGrp="1"/>
          </p:cNvSpPr>
          <p:nvPr>
            <p:ph type="title"/>
          </p:nvPr>
        </p:nvSpPr>
        <p:spPr/>
        <p:txBody>
          <a:bodyPr/>
          <a:lstStyle/>
          <a:p>
            <a:r>
              <a:rPr lang="cs-CZ" dirty="0" smtClean="0"/>
              <a:t>VÝUKOVÝ POBYT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1368426" y="2743200"/>
            <a:ext cx="6480174" cy="3062064"/>
          </a:xfrm>
        </p:spPr>
        <p:txBody>
          <a:bodyPr>
            <a:normAutofit/>
          </a:bodyPr>
          <a:lstStyle/>
          <a:p>
            <a:pPr algn="l">
              <a:buFont typeface="Arial" pitchFamily="34" charset="0"/>
              <a:buChar char="•"/>
            </a:pPr>
            <a:r>
              <a:rPr lang="cs-CZ" dirty="0" smtClean="0">
                <a:latin typeface="Arial Black" pitchFamily="34" charset="0"/>
              </a:rPr>
              <a:t> 2 – 60 DNÍ</a:t>
            </a:r>
          </a:p>
          <a:p>
            <a:pPr algn="l">
              <a:buFont typeface="Arial" pitchFamily="34" charset="0"/>
              <a:buChar char="•"/>
            </a:pPr>
            <a:r>
              <a:rPr lang="cs-CZ" dirty="0" smtClean="0">
                <a:latin typeface="Arial Black" pitchFamily="34" charset="0"/>
              </a:rPr>
              <a:t> </a:t>
            </a:r>
            <a:r>
              <a:rPr lang="cs-CZ" dirty="0" smtClean="0">
                <a:latin typeface="Arial Black" pitchFamily="34" charset="0"/>
              </a:rPr>
              <a:t>JAK HLEDAT PARTNERSKOU ŠKOLU?</a:t>
            </a:r>
          </a:p>
          <a:p>
            <a:pPr algn="l">
              <a:buFont typeface="Arial" pitchFamily="34" charset="0"/>
              <a:buChar char="•"/>
            </a:pPr>
            <a:r>
              <a:rPr lang="cs-CZ" dirty="0" smtClean="0">
                <a:latin typeface="Arial Black" pitchFamily="34" charset="0"/>
              </a:rPr>
              <a:t> </a:t>
            </a:r>
            <a:r>
              <a:rPr lang="cs-CZ" u="sng" dirty="0" smtClean="0">
                <a:latin typeface="Arial Black" pitchFamily="34" charset="0"/>
              </a:rPr>
              <a:t>SMLOUVY</a:t>
            </a:r>
            <a:r>
              <a:rPr lang="cs-CZ" dirty="0" smtClean="0">
                <a:latin typeface="Arial Black" pitchFamily="34" charset="0"/>
              </a:rPr>
              <a:t>:</a:t>
            </a:r>
          </a:p>
          <a:p>
            <a:pPr algn="l">
              <a:buFont typeface="Arial" pitchFamily="34" charset="0"/>
              <a:buChar char="•"/>
            </a:pPr>
            <a:r>
              <a:rPr lang="cs-CZ" dirty="0" err="1" smtClean="0">
                <a:latin typeface="Arial Black" pitchFamily="34" charset="0"/>
              </a:rPr>
              <a:t>Quality</a:t>
            </a:r>
            <a:r>
              <a:rPr lang="cs-CZ" dirty="0" smtClean="0">
                <a:latin typeface="Arial Black" pitchFamily="34" charset="0"/>
              </a:rPr>
              <a:t> </a:t>
            </a:r>
            <a:r>
              <a:rPr lang="cs-CZ" dirty="0" err="1" smtClean="0">
                <a:latin typeface="Arial Black" pitchFamily="34" charset="0"/>
              </a:rPr>
              <a:t>commitment</a:t>
            </a:r>
            <a:endParaRPr lang="cs-CZ" dirty="0" smtClean="0">
              <a:latin typeface="Arial Black" pitchFamily="34" charset="0"/>
            </a:endParaRPr>
          </a:p>
          <a:p>
            <a:pPr algn="l">
              <a:buFont typeface="Arial" pitchFamily="34" charset="0"/>
              <a:buChar char="•"/>
            </a:pPr>
            <a:r>
              <a:rPr lang="cs-CZ" dirty="0" smtClean="0">
                <a:latin typeface="Arial Black" pitchFamily="34" charset="0"/>
              </a:rPr>
              <a:t>Smlouva mezi školou a účastníkem</a:t>
            </a:r>
          </a:p>
          <a:p>
            <a:pPr algn="l">
              <a:buFont typeface="Arial" pitchFamily="34" charset="0"/>
              <a:buChar char="•"/>
            </a:pPr>
            <a:r>
              <a:rPr lang="cs-CZ" dirty="0" smtClean="0">
                <a:latin typeface="Arial Black" pitchFamily="34" charset="0"/>
              </a:rPr>
              <a:t>Mobility </a:t>
            </a:r>
            <a:r>
              <a:rPr lang="cs-CZ" dirty="0" err="1" smtClean="0">
                <a:latin typeface="Arial Black" pitchFamily="34" charset="0"/>
              </a:rPr>
              <a:t>agreement</a:t>
            </a:r>
            <a:endParaRPr lang="cs-CZ" dirty="0" smtClean="0">
              <a:latin typeface="Arial Black" pitchFamily="34" charset="0"/>
            </a:endParaRPr>
          </a:p>
          <a:p>
            <a:pPr algn="l">
              <a:buFont typeface="Arial" pitchFamily="34" charset="0"/>
              <a:buChar char="•"/>
            </a:pPr>
            <a:endParaRPr lang="cs-CZ" dirty="0" smtClean="0">
              <a:latin typeface="Arial Black" pitchFamily="34" charset="0"/>
            </a:endParaRPr>
          </a:p>
          <a:p>
            <a:pPr algn="l">
              <a:buFont typeface="Arial" pitchFamily="34" charset="0"/>
              <a:buChar char="•"/>
            </a:pPr>
            <a:r>
              <a:rPr lang="cs-CZ" u="sng" dirty="0" smtClean="0">
                <a:latin typeface="Arial Black" pitchFamily="34" charset="0"/>
              </a:rPr>
              <a:t>certifikát</a:t>
            </a:r>
            <a:endParaRPr lang="cs-CZ" u="sng" dirty="0">
              <a:latin typeface="Arial Black" pitchFamily="34" charset="0"/>
            </a:endParaRPr>
          </a:p>
        </p:txBody>
      </p:sp>
      <p:sp>
        <p:nvSpPr>
          <p:cNvPr id="3" name="Nadpis 2"/>
          <p:cNvSpPr>
            <a:spLocks noGrp="1"/>
          </p:cNvSpPr>
          <p:nvPr>
            <p:ph type="title"/>
          </p:nvPr>
        </p:nvSpPr>
        <p:spPr>
          <a:xfrm>
            <a:off x="722313" y="533400"/>
            <a:ext cx="7772400" cy="951384"/>
          </a:xfrm>
        </p:spPr>
        <p:txBody>
          <a:bodyPr/>
          <a:lstStyle/>
          <a:p>
            <a:r>
              <a:rPr lang="cs-CZ" dirty="0" smtClean="0"/>
              <a:t>STÍNOVÁNÍ NA PRACOVIŠTI</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683568" y="1700808"/>
            <a:ext cx="7165032" cy="4680520"/>
          </a:xfrm>
        </p:spPr>
        <p:txBody>
          <a:bodyPr>
            <a:normAutofit fontScale="92500" lnSpcReduction="10000"/>
          </a:bodyPr>
          <a:lstStyle/>
          <a:p>
            <a:pPr algn="l">
              <a:buFont typeface="Arial" pitchFamily="34" charset="0"/>
              <a:buChar char="•"/>
            </a:pPr>
            <a:r>
              <a:rPr lang="cs-CZ" dirty="0" smtClean="0"/>
              <a:t> METODICKÉ      X    JAZYKOVÉ</a:t>
            </a:r>
          </a:p>
          <a:p>
            <a:pPr algn="l">
              <a:buFont typeface="Arial" pitchFamily="34" charset="0"/>
              <a:buChar char="•"/>
            </a:pPr>
            <a:r>
              <a:rPr lang="cs-CZ" dirty="0" smtClean="0"/>
              <a:t>2 – 30 DNÍ</a:t>
            </a:r>
          </a:p>
          <a:p>
            <a:pPr algn="l">
              <a:buFont typeface="Arial" pitchFamily="34" charset="0"/>
              <a:buChar char="•"/>
            </a:pPr>
            <a:r>
              <a:rPr lang="cs-CZ" dirty="0" smtClean="0"/>
              <a:t>JAK NAJÍT SPRÁVNÝ KURZ?</a:t>
            </a:r>
          </a:p>
          <a:p>
            <a:pPr algn="l">
              <a:buFont typeface="Arial" pitchFamily="34" charset="0"/>
              <a:buChar char="•"/>
            </a:pPr>
            <a:r>
              <a:rPr lang="cs-CZ" dirty="0" smtClean="0"/>
              <a:t> </a:t>
            </a:r>
            <a:r>
              <a:rPr lang="cs-CZ" dirty="0" err="1" smtClean="0">
                <a:hlinkClick r:id="rId2"/>
              </a:rPr>
              <a:t>Search</a:t>
            </a:r>
            <a:r>
              <a:rPr lang="cs-CZ" dirty="0" smtClean="0">
                <a:hlinkClick r:id="rId2"/>
              </a:rPr>
              <a:t> </a:t>
            </a:r>
            <a:r>
              <a:rPr lang="cs-CZ" dirty="0" err="1" smtClean="0">
                <a:hlinkClick r:id="rId2"/>
              </a:rPr>
              <a:t>for</a:t>
            </a:r>
            <a:r>
              <a:rPr lang="cs-CZ" dirty="0" smtClean="0">
                <a:hlinkClick r:id="rId2"/>
              </a:rPr>
              <a:t> </a:t>
            </a:r>
            <a:r>
              <a:rPr lang="cs-CZ" dirty="0" err="1" smtClean="0">
                <a:hlinkClick r:id="rId2"/>
              </a:rPr>
              <a:t>an</a:t>
            </a:r>
            <a:r>
              <a:rPr lang="cs-CZ" dirty="0" smtClean="0">
                <a:hlinkClick r:id="rId2"/>
              </a:rPr>
              <a:t> </a:t>
            </a:r>
            <a:r>
              <a:rPr lang="cs-CZ" dirty="0" err="1" smtClean="0">
                <a:hlinkClick r:id="rId2"/>
              </a:rPr>
              <a:t>Organisation</a:t>
            </a:r>
            <a:r>
              <a:rPr lang="cs-CZ" dirty="0" smtClean="0">
                <a:hlinkClick r:id="rId2"/>
              </a:rPr>
              <a:t> | </a:t>
            </a:r>
            <a:r>
              <a:rPr lang="cs-CZ" dirty="0" err="1" smtClean="0">
                <a:hlinkClick r:id="rId2"/>
              </a:rPr>
              <a:t>Erasmus</a:t>
            </a:r>
            <a:r>
              <a:rPr lang="cs-CZ" dirty="0" smtClean="0">
                <a:hlinkClick r:id="rId2"/>
              </a:rPr>
              <a:t>+ </a:t>
            </a:r>
            <a:r>
              <a:rPr lang="cs-CZ" dirty="0" err="1" smtClean="0">
                <a:hlinkClick r:id="rId2"/>
              </a:rPr>
              <a:t>and</a:t>
            </a:r>
            <a:r>
              <a:rPr lang="cs-CZ" dirty="0" smtClean="0">
                <a:hlinkClick r:id="rId2"/>
              </a:rPr>
              <a:t> </a:t>
            </a:r>
            <a:r>
              <a:rPr lang="cs-CZ" dirty="0" err="1" smtClean="0">
                <a:hlinkClick r:id="rId2"/>
              </a:rPr>
              <a:t>European</a:t>
            </a:r>
            <a:r>
              <a:rPr lang="cs-CZ" dirty="0" smtClean="0">
                <a:hlinkClick r:id="rId2"/>
              </a:rPr>
              <a:t> Solidarity </a:t>
            </a:r>
            <a:r>
              <a:rPr lang="cs-CZ" dirty="0" err="1" smtClean="0">
                <a:hlinkClick r:id="rId2"/>
              </a:rPr>
              <a:t>Corps</a:t>
            </a:r>
            <a:r>
              <a:rPr lang="cs-CZ" dirty="0" smtClean="0">
                <a:hlinkClick r:id="rId2"/>
              </a:rPr>
              <a:t> </a:t>
            </a:r>
            <a:r>
              <a:rPr lang="cs-CZ" dirty="0" err="1" smtClean="0">
                <a:hlinkClick r:id="rId2"/>
              </a:rPr>
              <a:t>programmes</a:t>
            </a:r>
            <a:r>
              <a:rPr lang="cs-CZ" dirty="0" smtClean="0">
                <a:hlinkClick r:id="rId2"/>
              </a:rPr>
              <a:t> (</a:t>
            </a:r>
            <a:r>
              <a:rPr lang="cs-CZ" dirty="0" err="1" smtClean="0">
                <a:hlinkClick r:id="rId2"/>
              </a:rPr>
              <a:t>europa.eu</a:t>
            </a:r>
            <a:r>
              <a:rPr lang="cs-CZ" dirty="0" smtClean="0">
                <a:hlinkClick r:id="rId2"/>
              </a:rPr>
              <a:t>)</a:t>
            </a:r>
            <a:endParaRPr lang="cs-CZ" dirty="0" smtClean="0"/>
          </a:p>
          <a:p>
            <a:pPr algn="l">
              <a:buFont typeface="Arial" pitchFamily="34" charset="0"/>
              <a:buChar char="•"/>
            </a:pPr>
            <a:r>
              <a:rPr lang="cs-CZ" dirty="0" smtClean="0"/>
              <a:t> </a:t>
            </a:r>
            <a:r>
              <a:rPr lang="cs-CZ" dirty="0" smtClean="0"/>
              <a:t>internet</a:t>
            </a:r>
          </a:p>
          <a:p>
            <a:pPr algn="l">
              <a:buFont typeface="Arial" pitchFamily="34" charset="0"/>
              <a:buChar char="•"/>
            </a:pPr>
            <a:r>
              <a:rPr lang="cs-CZ" dirty="0" smtClean="0"/>
              <a:t> </a:t>
            </a:r>
            <a:r>
              <a:rPr lang="cs-CZ" dirty="0" smtClean="0"/>
              <a:t> agentura </a:t>
            </a:r>
            <a:r>
              <a:rPr lang="cs-CZ" dirty="0" err="1" smtClean="0"/>
              <a:t>albion</a:t>
            </a:r>
            <a:r>
              <a:rPr lang="cs-CZ" dirty="0" smtClean="0"/>
              <a:t> – </a:t>
            </a:r>
            <a:r>
              <a:rPr lang="cs-CZ" dirty="0" err="1" smtClean="0"/>
              <a:t>pavlína</a:t>
            </a:r>
            <a:r>
              <a:rPr lang="cs-CZ" dirty="0" smtClean="0"/>
              <a:t> dolejší</a:t>
            </a:r>
          </a:p>
          <a:p>
            <a:pPr algn="l">
              <a:buFont typeface="Arial" pitchFamily="34" charset="0"/>
              <a:buChar char="•"/>
            </a:pPr>
            <a:r>
              <a:rPr lang="cs-CZ" dirty="0" smtClean="0"/>
              <a:t> </a:t>
            </a:r>
            <a:r>
              <a:rPr lang="cs-CZ" dirty="0" smtClean="0"/>
              <a:t> </a:t>
            </a:r>
            <a:r>
              <a:rPr lang="cs-CZ" b="0" dirty="0" smtClean="0"/>
              <a:t>Lenka </a:t>
            </a:r>
            <a:r>
              <a:rPr lang="cs-CZ" b="0" dirty="0" err="1" smtClean="0"/>
              <a:t>Škudrnová</a:t>
            </a:r>
            <a:r>
              <a:rPr lang="cs-CZ" dirty="0" smtClean="0"/>
              <a:t/>
            </a:r>
            <a:br>
              <a:rPr lang="cs-CZ" dirty="0" smtClean="0"/>
            </a:br>
            <a:r>
              <a:rPr lang="cs-CZ" b="0" dirty="0" smtClean="0"/>
              <a:t>ACE jazykové studio</a:t>
            </a:r>
            <a:r>
              <a:rPr lang="cs-CZ" dirty="0" smtClean="0"/>
              <a:t/>
            </a:r>
            <a:br>
              <a:rPr lang="cs-CZ" dirty="0" smtClean="0"/>
            </a:br>
            <a:r>
              <a:rPr lang="cs-CZ" b="0" dirty="0" smtClean="0"/>
              <a:t>Ocelářská 9 – Praha 9</a:t>
            </a:r>
            <a:r>
              <a:rPr lang="cs-CZ" dirty="0" smtClean="0"/>
              <a:t/>
            </a:r>
            <a:br>
              <a:rPr lang="cs-CZ" dirty="0" smtClean="0"/>
            </a:br>
            <a:r>
              <a:rPr lang="cs-CZ" b="0" dirty="0" err="1" smtClean="0"/>
              <a:t>acestudio</a:t>
            </a:r>
            <a:r>
              <a:rPr lang="cs-CZ" b="0" dirty="0" smtClean="0"/>
              <a:t>@seznam.</a:t>
            </a:r>
            <a:r>
              <a:rPr lang="cs-CZ" b="0" dirty="0" err="1" smtClean="0"/>
              <a:t>cz</a:t>
            </a:r>
            <a:r>
              <a:rPr lang="cs-CZ" b="0" dirty="0" smtClean="0"/>
              <a:t>, </a:t>
            </a:r>
            <a:r>
              <a:rPr lang="cs-CZ" b="0" dirty="0" err="1" smtClean="0"/>
              <a:t>info</a:t>
            </a:r>
            <a:r>
              <a:rPr lang="cs-CZ" b="0" dirty="0" smtClean="0"/>
              <a:t>@</a:t>
            </a:r>
            <a:r>
              <a:rPr lang="cs-CZ" b="0" dirty="0" err="1" smtClean="0"/>
              <a:t>ace</a:t>
            </a:r>
            <a:r>
              <a:rPr lang="cs-CZ" b="0" dirty="0" smtClean="0"/>
              <a:t>-studio.</a:t>
            </a:r>
            <a:r>
              <a:rPr lang="cs-CZ" b="0" dirty="0" err="1" smtClean="0"/>
              <a:t>cz</a:t>
            </a:r>
            <a:r>
              <a:rPr lang="cs-CZ" dirty="0" smtClean="0"/>
              <a:t/>
            </a:r>
            <a:br>
              <a:rPr lang="cs-CZ" dirty="0" smtClean="0"/>
            </a:br>
            <a:r>
              <a:rPr lang="cs-CZ" b="0" dirty="0" smtClean="0"/>
              <a:t>www.</a:t>
            </a:r>
            <a:r>
              <a:rPr lang="cs-CZ" b="0" dirty="0" err="1" smtClean="0"/>
              <a:t>ace</a:t>
            </a:r>
            <a:r>
              <a:rPr lang="cs-CZ" b="0" dirty="0" smtClean="0"/>
              <a:t>-studio.</a:t>
            </a:r>
            <a:r>
              <a:rPr lang="cs-CZ" b="0" dirty="0" err="1" smtClean="0"/>
              <a:t>cz</a:t>
            </a:r>
            <a:r>
              <a:rPr lang="cs-CZ" b="0" dirty="0" smtClean="0"/>
              <a:t>, www.</a:t>
            </a:r>
            <a:r>
              <a:rPr lang="cs-CZ" b="0" dirty="0" err="1" smtClean="0"/>
              <a:t>facebook.com</a:t>
            </a:r>
            <a:r>
              <a:rPr lang="cs-CZ" b="0" dirty="0" smtClean="0"/>
              <a:t>/</a:t>
            </a:r>
            <a:r>
              <a:rPr lang="cs-CZ" b="0" dirty="0" err="1" smtClean="0"/>
              <a:t>ace.jazykove.studio</a:t>
            </a:r>
            <a:r>
              <a:rPr lang="cs-CZ" dirty="0" smtClean="0"/>
              <a:t/>
            </a:r>
            <a:br>
              <a:rPr lang="cs-CZ" dirty="0" smtClean="0"/>
            </a:br>
            <a:r>
              <a:rPr lang="cs-CZ" b="0" dirty="0" smtClean="0"/>
              <a:t>tel: 00420 777 </a:t>
            </a:r>
            <a:r>
              <a:rPr lang="cs-CZ" b="0" dirty="0" smtClean="0"/>
              <a:t>190619</a:t>
            </a:r>
            <a:endParaRPr lang="cs-CZ" u="sng" dirty="0" smtClean="0">
              <a:latin typeface="Arial Black" pitchFamily="34" charset="0"/>
            </a:endParaRPr>
          </a:p>
          <a:p>
            <a:pPr algn="l">
              <a:buFont typeface="Arial" pitchFamily="34" charset="0"/>
              <a:buChar char="•"/>
            </a:pPr>
            <a:r>
              <a:rPr lang="cs-CZ" u="sng" dirty="0" smtClean="0">
                <a:latin typeface="Arial Black" pitchFamily="34" charset="0"/>
              </a:rPr>
              <a:t>Smlouvy:</a:t>
            </a:r>
          </a:p>
          <a:p>
            <a:pPr algn="l">
              <a:buFont typeface="Arial" pitchFamily="34" charset="0"/>
              <a:buChar char="•"/>
            </a:pPr>
            <a:r>
              <a:rPr lang="cs-CZ" dirty="0" smtClean="0"/>
              <a:t> </a:t>
            </a:r>
            <a:r>
              <a:rPr lang="cs-CZ" dirty="0" err="1" smtClean="0"/>
              <a:t>quality</a:t>
            </a:r>
            <a:r>
              <a:rPr lang="cs-CZ" dirty="0" smtClean="0"/>
              <a:t> </a:t>
            </a:r>
            <a:r>
              <a:rPr lang="cs-CZ" dirty="0" err="1" smtClean="0"/>
              <a:t>commitment</a:t>
            </a:r>
            <a:r>
              <a:rPr lang="cs-CZ" dirty="0" smtClean="0"/>
              <a:t>, smlouva mezi školou a účastníkem</a:t>
            </a:r>
          </a:p>
          <a:p>
            <a:pPr algn="l">
              <a:buFont typeface="Arial" pitchFamily="34" charset="0"/>
              <a:buChar char="•"/>
            </a:pPr>
            <a:r>
              <a:rPr lang="cs-CZ" u="sng" dirty="0" smtClean="0"/>
              <a:t>certifikát</a:t>
            </a:r>
            <a:endParaRPr lang="cs-CZ" u="sng" dirty="0"/>
          </a:p>
        </p:txBody>
      </p:sp>
      <p:sp>
        <p:nvSpPr>
          <p:cNvPr id="3" name="Nadpis 2"/>
          <p:cNvSpPr>
            <a:spLocks noGrp="1"/>
          </p:cNvSpPr>
          <p:nvPr>
            <p:ph type="title"/>
          </p:nvPr>
        </p:nvSpPr>
        <p:spPr>
          <a:xfrm>
            <a:off x="722313" y="533400"/>
            <a:ext cx="7772400" cy="807368"/>
          </a:xfrm>
        </p:spPr>
        <p:txBody>
          <a:bodyPr/>
          <a:lstStyle/>
          <a:p>
            <a:r>
              <a:rPr lang="cs-CZ" dirty="0" smtClean="0"/>
              <a:t>KURZY</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2313" y="533400"/>
            <a:ext cx="7772400" cy="735360"/>
          </a:xfrm>
        </p:spPr>
        <p:txBody>
          <a:bodyPr/>
          <a:lstStyle/>
          <a:p>
            <a:r>
              <a:rPr lang="cs-CZ" dirty="0" smtClean="0"/>
              <a:t>POKYNY PRO ÚČASTNÍKY</a:t>
            </a:r>
            <a:endParaRPr lang="cs-CZ" dirty="0"/>
          </a:p>
        </p:txBody>
      </p:sp>
      <p:sp>
        <p:nvSpPr>
          <p:cNvPr id="3" name="Zástupný symbol pro text 2"/>
          <p:cNvSpPr>
            <a:spLocks noGrp="1"/>
          </p:cNvSpPr>
          <p:nvPr>
            <p:ph type="body" idx="1"/>
          </p:nvPr>
        </p:nvSpPr>
        <p:spPr>
          <a:xfrm>
            <a:off x="611560" y="1556792"/>
            <a:ext cx="8064896" cy="4752528"/>
          </a:xfrm>
        </p:spPr>
        <p:txBody>
          <a:bodyPr>
            <a:normAutofit fontScale="85000" lnSpcReduction="10000"/>
          </a:bodyPr>
          <a:lstStyle/>
          <a:p>
            <a:r>
              <a:rPr lang="cs-CZ" u="sng" dirty="0" smtClean="0"/>
              <a:t>koordinátor bude monitorovat 3 fáze každé mobility:</a:t>
            </a:r>
            <a:endParaRPr lang="cs-CZ" dirty="0" smtClean="0"/>
          </a:p>
          <a:p>
            <a:r>
              <a:rPr lang="cs-CZ" dirty="0" smtClean="0"/>
              <a:t>1. fáze - před odjezdem na mobilitu - účastník se seznámí s připraveným letákem min. měsíc před odjezdem a svým podpisem stvrdí, že ho četl. Koordinátor ověří s partnerskou organizací, zda vše platí, kurz se ve stanovenou dobu koná a ověří, zda kontakt na kontaktní osobu přijímající organizace je platný. V případě jakýchkoliv změn bude o nich neprodleně informovat účastníka, případně je zkonzultuje s Národní agenturou. Vyplní a odevzdá cestovní příkaz ke schválení vedení školy.</a:t>
            </a:r>
          </a:p>
          <a:p>
            <a:r>
              <a:rPr lang="cs-CZ" dirty="0" smtClean="0"/>
              <a:t>2. fáze - během akce - po příjezdu na místo bude účastník kontaktovat koordinátora o stavu situace (zda dobře dorazil, problémy na cestě, příp. na místě, změna kurzu, přesunutí účastníka do jiného kurzu), aby se vše začalo ihned řešit. Taktéž při cestě zpět je třeba kontaktovat koordinátora o průběhu, či změnách souvisejících s odjezdem.</a:t>
            </a:r>
          </a:p>
          <a:p>
            <a:r>
              <a:rPr lang="cs-CZ" dirty="0" smtClean="0"/>
              <a:t>3. fáze - po akci - po příjezdu do 10 dnů odevzdá vyplní cestovní příkaz, veškeré cestovní lístky,</a:t>
            </a:r>
            <a:r>
              <a:rPr lang="cs-CZ" dirty="0" err="1" smtClean="0"/>
              <a:t>palubenky</a:t>
            </a:r>
            <a:r>
              <a:rPr lang="cs-CZ" dirty="0" smtClean="0"/>
              <a:t> a certifikát o absolvování akce.</a:t>
            </a:r>
          </a:p>
          <a:p>
            <a:r>
              <a:rPr lang="cs-CZ" dirty="0" smtClean="0"/>
              <a:t>Koordinátor dohlédne na </a:t>
            </a:r>
            <a:r>
              <a:rPr lang="cs-CZ" dirty="0" err="1" smtClean="0"/>
              <a:t>na</a:t>
            </a:r>
            <a:r>
              <a:rPr lang="cs-CZ" dirty="0" smtClean="0"/>
              <a:t> diseminaci získaných znalostí a dovedností z každé mobility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pPr algn="l"/>
            <a:r>
              <a:rPr lang="cs-CZ" dirty="0" smtClean="0"/>
              <a:t>. PRO KAŽDÉHO ÚČASTNÍKA CCA 14 DNÍ PŘED ODLETEME</a:t>
            </a:r>
            <a:endParaRPr lang="cs-CZ" dirty="0"/>
          </a:p>
        </p:txBody>
      </p:sp>
      <p:sp>
        <p:nvSpPr>
          <p:cNvPr id="3" name="Nadpis 2"/>
          <p:cNvSpPr>
            <a:spLocks noGrp="1"/>
          </p:cNvSpPr>
          <p:nvPr>
            <p:ph type="title"/>
          </p:nvPr>
        </p:nvSpPr>
        <p:spPr>
          <a:xfrm>
            <a:off x="722313" y="533400"/>
            <a:ext cx="7772400" cy="879376"/>
          </a:xfrm>
        </p:spPr>
        <p:txBody>
          <a:bodyPr/>
          <a:lstStyle/>
          <a:p>
            <a:r>
              <a:rPr lang="cs-CZ" dirty="0" smtClean="0"/>
              <a:t>ITINERÁŘ</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106</TotalTime>
  <Words>361</Words>
  <Application>Microsoft Office PowerPoint</Application>
  <PresentationFormat>Předvádění na obrazovce (4:3)</PresentationFormat>
  <Paragraphs>52</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Administrativní</vt:lpstr>
      <vt:lpstr>Erasmus +  KA1</vt:lpstr>
      <vt:lpstr>Aktivita KA1 projekt mobility osob vzdělávání dospělých</vt:lpstr>
      <vt:lpstr>JAK ZAČÍT?</vt:lpstr>
      <vt:lpstr>JAK ZÍSKAT AKREDITACI</vt:lpstr>
      <vt:lpstr>VÝUKOVÝ POBYT</vt:lpstr>
      <vt:lpstr>STÍNOVÁNÍ NA PRACOVIŠTI</vt:lpstr>
      <vt:lpstr>KURZY</vt:lpstr>
      <vt:lpstr>POKYNY PRO ÚČASTNÍKY</vt:lpstr>
      <vt:lpstr>ITINERÁŘ</vt:lpstr>
      <vt:lpstr>PŘEHLED MOBILIT, ROZPOČET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  KA1</dc:title>
  <dc:creator>Zuzana Šteklová</dc:creator>
  <cp:lastModifiedBy>Zuzana Šteklová</cp:lastModifiedBy>
  <cp:revision>4</cp:revision>
  <dcterms:created xsi:type="dcterms:W3CDTF">2022-05-22T14:54:39Z</dcterms:created>
  <dcterms:modified xsi:type="dcterms:W3CDTF">2022-05-29T11:02:38Z</dcterms:modified>
</cp:coreProperties>
</file>